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sldIdLst>
    <p:sldId id="257" r:id="rId3"/>
    <p:sldId id="260" r:id="rId4"/>
  </p:sldIdLst>
  <p:sldSz cx="7772400" cy="10058400"/>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2190" y="15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1"/>
    <c:plotArea>
      <c:layout>
        <c:manualLayout>
          <c:layoutTarget val="inner"/>
          <c:xMode val="edge"/>
          <c:yMode val="edge"/>
          <c:x val="0.49421390847879498"/>
          <c:y val="0.29204196669761101"/>
          <c:w val="0.16955256565721"/>
          <c:h val="0.59248131514609204"/>
        </c:manualLayout>
      </c:layout>
      <c:pieChart>
        <c:varyColors val="1"/>
        <c:dLbls>
          <c:showLegendKey val="0"/>
          <c:showVal val="0"/>
          <c:showCatName val="0"/>
          <c:showSerName val="0"/>
          <c:showPercent val="0"/>
          <c:showBubbleSize val="0"/>
          <c:showLeaderLines val="0"/>
        </c:dLbls>
        <c:firstSliceAng val="0"/>
      </c:pieChart>
    </c:plotArea>
    <c:legend>
      <c:legendPos val="r"/>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0.51282</cdr:x>
      <cdr:y>0.23054</cdr:y>
    </cdr:from>
    <cdr:to>
      <cdr:x>1</cdr:x>
      <cdr:y>0.95916</cdr:y>
    </cdr:to>
    <cdr:sp macro="" textlink="">
      <cdr:nvSpPr>
        <cdr:cNvPr id="2" name="TextBox 1"/>
        <cdr:cNvSpPr txBox="1"/>
      </cdr:nvSpPr>
      <cdr:spPr>
        <a:xfrm xmlns:a="http://schemas.openxmlformats.org/drawingml/2006/main">
          <a:off x="2571260" y="330784"/>
          <a:ext cx="2442660" cy="10454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Daily Work-25%</a:t>
          </a:r>
        </a:p>
        <a:p xmlns:a="http://schemas.openxmlformats.org/drawingml/2006/main">
          <a:r>
            <a:rPr lang="en-US" sz="1200" dirty="0" smtClean="0"/>
            <a:t>Other Writing-25%</a:t>
          </a:r>
        </a:p>
        <a:p xmlns:a="http://schemas.openxmlformats.org/drawingml/2006/main">
          <a:r>
            <a:rPr lang="en-US" sz="1200" dirty="0" smtClean="0"/>
            <a:t>Anchor Writing- 25%</a:t>
          </a:r>
        </a:p>
        <a:p xmlns:a="http://schemas.openxmlformats.org/drawingml/2006/main">
          <a:r>
            <a:rPr lang="en-US" sz="1200" dirty="0" smtClean="0"/>
            <a:t>Tests and other Projects- 25%</a:t>
          </a:r>
          <a:endParaRPr lang="en-US" sz="12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10315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34788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063453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45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555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9677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7849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5399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5197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89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24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583284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022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517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170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5039F-513D-4E86-9550-AE7AF01F28F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83790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35039F-513D-4E86-9550-AE7AF01F28F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9323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35039F-513D-4E86-9550-AE7AF01F28FF}" type="datetimeFigureOut">
              <a:rPr lang="en-US" smtClean="0"/>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77206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35039F-513D-4E86-9550-AE7AF01F28FF}" type="datetimeFigureOut">
              <a:rPr lang="en-US" smtClean="0"/>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37678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039F-513D-4E86-9550-AE7AF01F28FF}" type="datetimeFigureOut">
              <a:rPr lang="en-US" smtClean="0"/>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0467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23742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401923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935039F-513D-4E86-9550-AE7AF01F28FF}" type="datetimeFigureOut">
              <a:rPr lang="en-US" smtClean="0"/>
              <a:t>8/15/2018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043B902-0D5C-4C70-B52D-547570310594}" type="slidenum">
              <a:rPr lang="en-US" smtClean="0"/>
              <a:t>‹#›</a:t>
            </a:fld>
            <a:endParaRPr lang="en-US"/>
          </a:p>
        </p:txBody>
      </p:sp>
    </p:spTree>
    <p:extLst>
      <p:ext uri="{BB962C8B-B14F-4D97-AF65-F5344CB8AC3E}">
        <p14:creationId xmlns:p14="http://schemas.microsoft.com/office/powerpoint/2010/main" val="2308245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E59E92C-05FA-432D-85D7-9C593321404A}" type="datetimeFigureOut">
              <a:rPr lang="en-US" smtClean="0">
                <a:solidFill>
                  <a:prstClr val="black">
                    <a:tint val="75000"/>
                  </a:prstClr>
                </a:solidFill>
              </a:rPr>
              <a:pPr/>
              <a:t>8/15/2018</a:t>
            </a:fld>
            <a:endParaRPr lang="en-US">
              <a:solidFill>
                <a:prstClr val="black">
                  <a:tint val="75000"/>
                </a:prstClr>
              </a:solidFill>
            </a:endParaRPr>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956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mailto:austin.rebecca@unionps.org" TargetMode="External"/><Relationship Id="rId1" Type="http://schemas.openxmlformats.org/officeDocument/2006/relationships/slideLayout" Target="../slideLayouts/slideLayout12.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8694" y="197910"/>
            <a:ext cx="5291834" cy="830997"/>
          </a:xfrm>
          <a:prstGeom prst="rect">
            <a:avLst/>
          </a:prstGeom>
        </p:spPr>
        <p:txBody>
          <a:bodyPr wrap="none">
            <a:spAutoFit/>
          </a:bodyPr>
          <a:lstStyle/>
          <a:p>
            <a:pPr algn="ctr"/>
            <a:r>
              <a:rPr lang="en-US" sz="4800" dirty="0">
                <a:solidFill>
                  <a:prstClr val="black"/>
                </a:solidFill>
                <a:latin typeface="Segoe Script" panose="030B0504020000000003" pitchFamily="66" charset="0"/>
                <a:ea typeface="Sweet Pea" pitchFamily="2" charset="-128"/>
                <a:cs typeface="Sweet Pea" pitchFamily="2" charset="-128"/>
              </a:rPr>
              <a:t>English </a:t>
            </a:r>
            <a:r>
              <a:rPr lang="en-US" sz="4800" dirty="0" smtClean="0">
                <a:solidFill>
                  <a:prstClr val="black"/>
                </a:solidFill>
                <a:latin typeface="Segoe Script" panose="030B0504020000000003" pitchFamily="66" charset="0"/>
                <a:ea typeface="Sweet Pea" pitchFamily="2" charset="-128"/>
                <a:cs typeface="Sweet Pea" pitchFamily="2" charset="-128"/>
              </a:rPr>
              <a:t>III-UHS</a:t>
            </a:r>
            <a:endParaRPr lang="en-US" sz="4800" dirty="0" smtClean="0">
              <a:solidFill>
                <a:prstClr val="black"/>
              </a:solidFill>
              <a:latin typeface="Segoe Script" panose="030B0504020000000003" pitchFamily="66" charset="0"/>
              <a:ea typeface="Sweet Pea" pitchFamily="2" charset="-128"/>
              <a:cs typeface="Sweet Pea" pitchFamily="2" charset="-128"/>
            </a:endParaRPr>
          </a:p>
        </p:txBody>
      </p:sp>
      <p:sp>
        <p:nvSpPr>
          <p:cNvPr id="3" name="TextBox 2"/>
          <p:cNvSpPr txBox="1"/>
          <p:nvPr/>
        </p:nvSpPr>
        <p:spPr>
          <a:xfrm>
            <a:off x="1723252" y="963020"/>
            <a:ext cx="3996034" cy="338554"/>
          </a:xfrm>
          <a:prstGeom prst="rect">
            <a:avLst/>
          </a:prstGeom>
          <a:noFill/>
        </p:spPr>
        <p:txBody>
          <a:bodyPr wrap="square" rtlCol="0">
            <a:spAutoFit/>
          </a:bodyPr>
          <a:lstStyle/>
          <a:p>
            <a:pPr algn="ctr"/>
            <a:r>
              <a:rPr lang="en-US" sz="1600" dirty="0" smtClean="0">
                <a:solidFill>
                  <a:prstClr val="black"/>
                </a:solidFill>
                <a:latin typeface="KG Skinny Latte" panose="02000506000000020004" pitchFamily="2" charset="0"/>
                <a:ea typeface="PBCoffeeBeforeTalkie" panose="02000603000000000000" pitchFamily="2" charset="0"/>
              </a:rPr>
              <a:t>Course Syllabus </a:t>
            </a:r>
            <a:r>
              <a:rPr lang="en-US" sz="1600" dirty="0" smtClean="0">
                <a:solidFill>
                  <a:prstClr val="black"/>
                </a:solidFill>
                <a:latin typeface="KG Skinny Latte" panose="02000506000000020004" pitchFamily="2" charset="0"/>
                <a:ea typeface="PBCoffeeBeforeTalkie" panose="02000603000000000000" pitchFamily="2" charset="0"/>
              </a:rPr>
              <a:t>for Mrs. Austin </a:t>
            </a:r>
            <a:r>
              <a:rPr lang="en-US" sz="1600" dirty="0">
                <a:solidFill>
                  <a:prstClr val="black"/>
                </a:solidFill>
                <a:latin typeface="KG Skinny Latte" panose="02000506000000020004" pitchFamily="2" charset="0"/>
                <a:ea typeface="PBCoffeeBeforeTalkie" panose="02000603000000000000" pitchFamily="2" charset="0"/>
              </a:rPr>
              <a:t>| </a:t>
            </a:r>
            <a:r>
              <a:rPr lang="en-US" sz="1600" dirty="0" smtClean="0">
                <a:solidFill>
                  <a:prstClr val="black"/>
                </a:solidFill>
                <a:latin typeface="KG Skinny Latte" panose="02000506000000020004" pitchFamily="2" charset="0"/>
                <a:ea typeface="PBCoffeeBeforeTalkie" panose="02000603000000000000" pitchFamily="2" charset="0"/>
              </a:rPr>
              <a:t>2018 /2019 </a:t>
            </a:r>
            <a:endParaRPr lang="en-US" sz="1600" dirty="0">
              <a:solidFill>
                <a:prstClr val="black"/>
              </a:solidFill>
              <a:latin typeface="KG Skinny Latte" panose="02000506000000020004" pitchFamily="2" charset="0"/>
              <a:ea typeface="PBCoffeeBeforeTalkie" panose="02000603000000000000" pitchFamily="2" charset="0"/>
            </a:endParaRPr>
          </a:p>
        </p:txBody>
      </p:sp>
      <p:sp>
        <p:nvSpPr>
          <p:cNvPr id="8" name="TextBox 7"/>
          <p:cNvSpPr txBox="1"/>
          <p:nvPr/>
        </p:nvSpPr>
        <p:spPr>
          <a:xfrm>
            <a:off x="233714" y="1226736"/>
            <a:ext cx="7353300"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sp>
        <p:nvSpPr>
          <p:cNvPr id="9" name="TextBox 8"/>
          <p:cNvSpPr txBox="1"/>
          <p:nvPr/>
        </p:nvSpPr>
        <p:spPr>
          <a:xfrm>
            <a:off x="304800" y="1589446"/>
            <a:ext cx="2037228" cy="3539430"/>
          </a:xfrm>
          <a:prstGeom prst="rect">
            <a:avLst/>
          </a:prstGeom>
          <a:noFill/>
        </p:spPr>
        <p:txBody>
          <a:bodyPr wrap="square" rtlCol="0">
            <a:spAutoFit/>
          </a:bodyPr>
          <a:lstStyle/>
          <a:p>
            <a:r>
              <a:rPr lang="en-US" sz="1600" dirty="0">
                <a:solidFill>
                  <a:prstClr val="black"/>
                </a:solidFill>
                <a:latin typeface="KG All of Me" panose="02000000000000000000" pitchFamily="2" charset="0"/>
              </a:rPr>
              <a:t>Course and Contact</a:t>
            </a:r>
          </a:p>
          <a:p>
            <a:r>
              <a:rPr lang="en-US" sz="1600" dirty="0">
                <a:solidFill>
                  <a:prstClr val="black"/>
                </a:solidFill>
                <a:latin typeface="KG All of Me" panose="02000000000000000000" pitchFamily="2" charset="0"/>
              </a:rPr>
              <a:t>Information</a:t>
            </a:r>
          </a:p>
          <a:p>
            <a:endParaRPr lang="en-US" sz="1200" b="1" dirty="0">
              <a:solidFill>
                <a:prstClr val="black"/>
              </a:solidFill>
              <a:latin typeface="Century Gothic" panose="020B0502020202020204" pitchFamily="34" charset="0"/>
            </a:endParaRPr>
          </a:p>
          <a:p>
            <a:r>
              <a:rPr lang="en-US" sz="1200" b="1" dirty="0" smtClean="0">
                <a:solidFill>
                  <a:prstClr val="black"/>
                </a:solidFill>
                <a:latin typeface="Century Gothic" panose="020B0502020202020204" pitchFamily="34" charset="0"/>
              </a:rPr>
              <a:t>Location: Room </a:t>
            </a:r>
            <a:r>
              <a:rPr lang="en-US" sz="1200" b="1" dirty="0" smtClean="0">
                <a:solidFill>
                  <a:prstClr val="black"/>
                </a:solidFill>
                <a:latin typeface="Century Gothic" panose="020B0502020202020204" pitchFamily="34" charset="0"/>
              </a:rPr>
              <a:t>1161</a:t>
            </a:r>
            <a:endParaRPr lang="en-US" sz="1200" b="1" dirty="0">
              <a:solidFill>
                <a:prstClr val="black"/>
              </a:solidFill>
              <a:latin typeface="Century Gothic" panose="020B0502020202020204" pitchFamily="34" charset="0"/>
            </a:endParaRPr>
          </a:p>
          <a:p>
            <a:r>
              <a:rPr lang="en-US" sz="1200" b="1" dirty="0" smtClean="0">
                <a:solidFill>
                  <a:prstClr val="black"/>
                </a:solidFill>
                <a:latin typeface="Century Gothic" panose="020B0502020202020204" pitchFamily="34" charset="0"/>
              </a:rPr>
              <a:t>Planning period:</a:t>
            </a:r>
            <a:endParaRPr lang="en-US" sz="1200" dirty="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10:30-11:25am</a:t>
            </a:r>
            <a:endParaRPr lang="en-US" sz="1200" dirty="0">
              <a:solidFill>
                <a:prstClr val="black"/>
              </a:solidFill>
              <a:latin typeface="Century Gothic" panose="020B0502020202020204" pitchFamily="34" charset="0"/>
            </a:endParaRPr>
          </a:p>
          <a:p>
            <a:r>
              <a:rPr lang="en-US" sz="1200" b="1" dirty="0">
                <a:solidFill>
                  <a:prstClr val="black"/>
                </a:solidFill>
                <a:latin typeface="Century Gothic" panose="020B0502020202020204" pitchFamily="34" charset="0"/>
              </a:rPr>
              <a:t>Instructor</a:t>
            </a:r>
            <a:r>
              <a:rPr lang="en-US" sz="1200" dirty="0">
                <a:solidFill>
                  <a:prstClr val="black"/>
                </a:solidFill>
                <a:latin typeface="Century Gothic" panose="020B0502020202020204" pitchFamily="34" charset="0"/>
              </a:rPr>
              <a:t>:</a:t>
            </a:r>
          </a:p>
          <a:p>
            <a:r>
              <a:rPr lang="en-US" sz="1200" dirty="0" smtClean="0">
                <a:solidFill>
                  <a:prstClr val="black"/>
                </a:solidFill>
                <a:latin typeface="Century Gothic" panose="020B0502020202020204" pitchFamily="34" charset="0"/>
              </a:rPr>
              <a:t>Rebecca Austin</a:t>
            </a:r>
            <a:endParaRPr lang="en-US" sz="1200" dirty="0">
              <a:solidFill>
                <a:prstClr val="black"/>
              </a:solidFill>
              <a:latin typeface="Century Gothic" panose="020B0502020202020204" pitchFamily="34" charset="0"/>
            </a:endParaRPr>
          </a:p>
          <a:p>
            <a:r>
              <a:rPr lang="en-US" sz="1000" dirty="0">
                <a:solidFill>
                  <a:prstClr val="black"/>
                </a:solidFill>
                <a:latin typeface="Century Gothic" panose="020B0502020202020204" pitchFamily="34" charset="0"/>
                <a:hlinkClick r:id="rId2"/>
              </a:rPr>
              <a:t>a</a:t>
            </a:r>
            <a:r>
              <a:rPr lang="en-US" sz="1000" dirty="0" smtClean="0">
                <a:solidFill>
                  <a:prstClr val="black"/>
                </a:solidFill>
                <a:latin typeface="Century Gothic" panose="020B0502020202020204" pitchFamily="34" charset="0"/>
                <a:hlinkClick r:id="rId2"/>
              </a:rPr>
              <a:t>ustin.rebecca@unionps.org</a:t>
            </a:r>
            <a:endParaRPr lang="en-US" sz="1000" dirty="0" smtClean="0">
              <a:solidFill>
                <a:prstClr val="black"/>
              </a:solidFill>
              <a:latin typeface="Century Gothic" panose="020B0502020202020204" pitchFamily="34" charset="0"/>
            </a:endParaRPr>
          </a:p>
          <a:p>
            <a:r>
              <a:rPr lang="en-US" sz="1000" dirty="0" smtClean="0">
                <a:solidFill>
                  <a:prstClr val="black"/>
                </a:solidFill>
                <a:latin typeface="Century Gothic" panose="020B0502020202020204" pitchFamily="34" charset="0"/>
              </a:rPr>
              <a:t>(</a:t>
            </a:r>
            <a:r>
              <a:rPr lang="en-US" sz="1000" dirty="0" smtClean="0">
                <a:solidFill>
                  <a:prstClr val="black"/>
                </a:solidFill>
                <a:latin typeface="Century Gothic" panose="020B0502020202020204" pitchFamily="34" charset="0"/>
              </a:rPr>
              <a:t>918)357-7311</a:t>
            </a:r>
          </a:p>
          <a:p>
            <a:endParaRPr lang="en-US" sz="1000" dirty="0">
              <a:solidFill>
                <a:prstClr val="black"/>
              </a:solidFill>
              <a:latin typeface="Century Gothic" panose="020B0502020202020204" pitchFamily="34" charset="0"/>
            </a:endParaRPr>
          </a:p>
          <a:p>
            <a:r>
              <a:rPr lang="en-US" sz="1000" dirty="0" smtClean="0">
                <a:solidFill>
                  <a:prstClr val="black"/>
                </a:solidFill>
                <a:latin typeface="Century Gothic" panose="020B0502020202020204" pitchFamily="34" charset="0"/>
              </a:rPr>
              <a:t>The most efficient way </a:t>
            </a:r>
            <a:r>
              <a:rPr lang="en-US" sz="1000" dirty="0" smtClean="0">
                <a:solidFill>
                  <a:prstClr val="black"/>
                </a:solidFill>
                <a:latin typeface="Century Gothic" panose="020B0502020202020204" pitchFamily="34" charset="0"/>
              </a:rPr>
              <a:t>to reach me is via </a:t>
            </a:r>
            <a:r>
              <a:rPr lang="en-US" sz="1000" dirty="0" smtClean="0">
                <a:solidFill>
                  <a:prstClr val="black"/>
                </a:solidFill>
                <a:latin typeface="Century Gothic" panose="020B0502020202020204" pitchFamily="34" charset="0"/>
              </a:rPr>
              <a:t>email. </a:t>
            </a:r>
            <a:r>
              <a:rPr lang="en-US" sz="1000" dirty="0" smtClean="0">
                <a:solidFill>
                  <a:prstClr val="black"/>
                </a:solidFill>
                <a:latin typeface="Century Gothic" panose="020B0502020202020204" pitchFamily="34" charset="0"/>
              </a:rPr>
              <a:t>Parents are welcome to call me and leave a message, and I </a:t>
            </a:r>
            <a:r>
              <a:rPr lang="en-US" sz="1000" dirty="0" err="1" smtClean="0">
                <a:solidFill>
                  <a:prstClr val="black"/>
                </a:solidFill>
                <a:latin typeface="Century Gothic" panose="020B0502020202020204" pitchFamily="34" charset="0"/>
              </a:rPr>
              <a:t>willl</a:t>
            </a:r>
            <a:r>
              <a:rPr lang="en-US" sz="1000" dirty="0" smtClean="0">
                <a:solidFill>
                  <a:prstClr val="black"/>
                </a:solidFill>
                <a:latin typeface="Century Gothic" panose="020B0502020202020204" pitchFamily="34" charset="0"/>
              </a:rPr>
              <a:t> return your call at the end of the day.</a:t>
            </a:r>
            <a:endParaRPr lang="en-US" sz="1000" dirty="0">
              <a:solidFill>
                <a:prstClr val="black"/>
              </a:solidFill>
              <a:latin typeface="Century Gothic" panose="020B0502020202020204" pitchFamily="34" charset="0"/>
            </a:endParaRPr>
          </a:p>
          <a:p>
            <a:endParaRPr lang="en-US" sz="1200" dirty="0">
              <a:solidFill>
                <a:prstClr val="black"/>
              </a:solidFill>
              <a:latin typeface="Century Gothic" panose="020B0502020202020204" pitchFamily="34" charset="0"/>
            </a:endParaRPr>
          </a:p>
          <a:p>
            <a:endParaRPr lang="en-US" dirty="0">
              <a:solidFill>
                <a:prstClr val="black"/>
              </a:solidFill>
            </a:endParaRPr>
          </a:p>
        </p:txBody>
      </p:sp>
      <p:sp>
        <p:nvSpPr>
          <p:cNvPr id="10" name="TextBox 9"/>
          <p:cNvSpPr txBox="1"/>
          <p:nvPr/>
        </p:nvSpPr>
        <p:spPr>
          <a:xfrm rot="5400000">
            <a:off x="-1199342" y="5126622"/>
            <a:ext cx="7391400" cy="338554"/>
          </a:xfrm>
          <a:prstGeom prst="rect">
            <a:avLst/>
          </a:prstGeom>
          <a:noFill/>
        </p:spPr>
        <p:txBody>
          <a:bodyPr wrap="square" rtlCol="0">
            <a:spAutoFit/>
          </a:bodyPr>
          <a:lstStyle/>
          <a:p>
            <a:r>
              <a:rPr lang="en-US" sz="1600" dirty="0" smtClean="0">
                <a:solidFill>
                  <a:prstClr val="black"/>
                </a:solidFill>
                <a:latin typeface="KG All of Me" panose="02000000000000000000" pitchFamily="2" charset="0"/>
              </a:rPr>
              <a:t>………………………………………..</a:t>
            </a:r>
            <a:endParaRPr lang="en-US" sz="1600" dirty="0">
              <a:solidFill>
                <a:prstClr val="black"/>
              </a:solidFill>
              <a:latin typeface="KG All of Me" panose="02000000000000000000" pitchFamily="2" charset="0"/>
            </a:endParaRPr>
          </a:p>
        </p:txBody>
      </p:sp>
      <p:sp>
        <p:nvSpPr>
          <p:cNvPr id="5" name="Rectangle 4"/>
          <p:cNvSpPr/>
          <p:nvPr/>
        </p:nvSpPr>
        <p:spPr>
          <a:xfrm>
            <a:off x="3963759" y="1721387"/>
            <a:ext cx="3342738" cy="3323987"/>
          </a:xfrm>
          <a:prstGeom prst="rect">
            <a:avLst/>
          </a:prstGeom>
        </p:spPr>
        <p:txBody>
          <a:bodyPr wrap="square">
            <a:spAutoFit/>
          </a:bodyPr>
          <a:lstStyle/>
          <a:p>
            <a:pPr algn="r"/>
            <a:r>
              <a:rPr lang="en-US" sz="1600" dirty="0">
                <a:solidFill>
                  <a:prstClr val="black"/>
                </a:solidFill>
                <a:latin typeface="KG All of Me" panose="02000000000000000000" pitchFamily="2" charset="0"/>
              </a:rPr>
              <a:t>What </a:t>
            </a:r>
            <a:r>
              <a:rPr lang="en-US" sz="1600" dirty="0" smtClean="0">
                <a:solidFill>
                  <a:prstClr val="black"/>
                </a:solidFill>
                <a:latin typeface="KG All of Me" panose="02000000000000000000" pitchFamily="2" charset="0"/>
              </a:rPr>
              <a:t>to expect</a:t>
            </a:r>
            <a:endParaRPr lang="en-US" sz="1600" dirty="0">
              <a:solidFill>
                <a:prstClr val="black"/>
              </a:solidFill>
              <a:latin typeface="KG All of Me" panose="02000000000000000000" pitchFamily="2" charset="0"/>
            </a:endParaRPr>
          </a:p>
          <a:p>
            <a:pPr algn="r"/>
            <a:r>
              <a:rPr lang="en-ZW" sz="1400" b="1" dirty="0">
                <a:solidFill>
                  <a:prstClr val="black"/>
                </a:solidFill>
                <a:latin typeface="Century Gothic" panose="020B0502020202020204" pitchFamily="34" charset="0"/>
              </a:rPr>
              <a:t>#1 </a:t>
            </a:r>
            <a:r>
              <a:rPr lang="en-ZW" sz="1400" dirty="0">
                <a:solidFill>
                  <a:prstClr val="black"/>
                </a:solidFill>
                <a:latin typeface="Century Gothic" panose="020B0502020202020204" pitchFamily="34" charset="0"/>
              </a:rPr>
              <a:t>You can expect lots of </a:t>
            </a:r>
            <a:r>
              <a:rPr lang="en-ZW" sz="1400" b="1" dirty="0">
                <a:solidFill>
                  <a:prstClr val="black"/>
                </a:solidFill>
                <a:latin typeface="Century Gothic" panose="020B0502020202020204" pitchFamily="34" charset="0"/>
              </a:rPr>
              <a:t>reading</a:t>
            </a:r>
            <a:r>
              <a:rPr lang="en-ZW" sz="1400" dirty="0">
                <a:solidFill>
                  <a:prstClr val="black"/>
                </a:solidFill>
                <a:latin typeface="Century Gothic" panose="020B0502020202020204" pitchFamily="34" charset="0"/>
              </a:rPr>
              <a:t>. We will read a variety of literature – a large variety – including novels, short stories, and poetry. Get ready!</a:t>
            </a:r>
          </a:p>
          <a:p>
            <a:pPr algn="r"/>
            <a:endParaRPr lang="en-ZW" sz="1400" b="1" dirty="0" smtClean="0">
              <a:solidFill>
                <a:prstClr val="black"/>
              </a:solidFill>
              <a:latin typeface="Century Gothic" panose="020B0502020202020204" pitchFamily="34" charset="0"/>
            </a:endParaRPr>
          </a:p>
          <a:p>
            <a:pPr algn="r"/>
            <a:r>
              <a:rPr lang="en-ZW" sz="1400" b="1" dirty="0" smtClean="0">
                <a:solidFill>
                  <a:prstClr val="black"/>
                </a:solidFill>
                <a:latin typeface="Century Gothic" panose="020B0502020202020204" pitchFamily="34" charset="0"/>
              </a:rPr>
              <a:t>#</a:t>
            </a:r>
            <a:r>
              <a:rPr lang="en-ZW" sz="1400" b="1" dirty="0">
                <a:solidFill>
                  <a:prstClr val="black"/>
                </a:solidFill>
                <a:latin typeface="Century Gothic" panose="020B0502020202020204" pitchFamily="34" charset="0"/>
              </a:rPr>
              <a:t>2 </a:t>
            </a:r>
            <a:r>
              <a:rPr lang="en-ZW" sz="1400" dirty="0">
                <a:solidFill>
                  <a:prstClr val="black"/>
                </a:solidFill>
                <a:latin typeface="Century Gothic" panose="020B0502020202020204" pitchFamily="34" charset="0"/>
              </a:rPr>
              <a:t>You can expect lots of </a:t>
            </a:r>
            <a:r>
              <a:rPr lang="en-ZW" sz="1400" b="1" dirty="0">
                <a:solidFill>
                  <a:prstClr val="black"/>
                </a:solidFill>
                <a:latin typeface="Century Gothic" panose="020B0502020202020204" pitchFamily="34" charset="0"/>
              </a:rPr>
              <a:t>writing</a:t>
            </a:r>
            <a:r>
              <a:rPr lang="en-ZW" sz="1400" dirty="0">
                <a:solidFill>
                  <a:prstClr val="black"/>
                </a:solidFill>
                <a:latin typeface="Century Gothic" panose="020B0502020202020204" pitchFamily="34" charset="0"/>
              </a:rPr>
              <a:t>. We will write throughout the year. The major writing projects we will complete include the following: journals, timed writings, style analysis, some creative writing, two large essays. (Are you surprised by #1 and #2?? Come on, this is ENGLISH! </a:t>
            </a:r>
            <a:endParaRPr lang="en-US" sz="1400" dirty="0">
              <a:solidFill>
                <a:prstClr val="black"/>
              </a:solidFill>
              <a:latin typeface="Century Gothic" panose="020B0502020202020204" pitchFamily="34" charset="0"/>
            </a:endParaRPr>
          </a:p>
          <a:p>
            <a:pPr algn="r"/>
            <a:endParaRPr lang="en-US" sz="1200" dirty="0">
              <a:solidFill>
                <a:prstClr val="black"/>
              </a:solidFill>
              <a:latin typeface="Century Gothic" panose="020B0502020202020204" pitchFamily="34" charset="0"/>
            </a:endParaRPr>
          </a:p>
        </p:txBody>
      </p:sp>
      <p:sp>
        <p:nvSpPr>
          <p:cNvPr id="16" name="TextBox 15"/>
          <p:cNvSpPr txBox="1"/>
          <p:nvPr/>
        </p:nvSpPr>
        <p:spPr>
          <a:xfrm>
            <a:off x="209550" y="4648200"/>
            <a:ext cx="7353300"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pic>
        <p:nvPicPr>
          <p:cNvPr id="1026" name="Picture 2" descr="http://images.clipartpanda.com/email-clipart-4cbKGp8X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5262" y="1911060"/>
            <a:ext cx="511552" cy="365760"/>
          </a:xfrm>
          <a:prstGeom prst="rect">
            <a:avLst/>
          </a:prstGeom>
          <a:noFill/>
          <a:extLst>
            <a:ext uri="{909E8E84-426E-40dd-AFC4-6F175D3DCCD1}">
              <a14:hiddenFill xmlns="" xmlns:a14="http://schemas.microsoft.com/office/drawing/2010/main">
                <a:solidFill>
                  <a:srgbClr val="FFFFFF"/>
                </a:solidFill>
              </a14:hiddenFill>
            </a:ext>
          </a:extLst>
        </p:spPr>
      </p:pic>
      <p:sp>
        <p:nvSpPr>
          <p:cNvPr id="19" name="Rectangle 18"/>
          <p:cNvSpPr/>
          <p:nvPr/>
        </p:nvSpPr>
        <p:spPr>
          <a:xfrm>
            <a:off x="2419350" y="5040868"/>
            <a:ext cx="2933700" cy="369332"/>
          </a:xfrm>
          <a:prstGeom prst="rect">
            <a:avLst/>
          </a:prstGeom>
        </p:spPr>
        <p:txBody>
          <a:bodyPr wrap="square">
            <a:spAutoFit/>
          </a:bodyPr>
          <a:lstStyle/>
          <a:p>
            <a:pPr algn="ctr"/>
            <a:r>
              <a:rPr lang="en-US" dirty="0" smtClean="0">
                <a:solidFill>
                  <a:prstClr val="black"/>
                </a:solidFill>
                <a:latin typeface="KG All of Me" panose="02000000000000000000" pitchFamily="2" charset="0"/>
              </a:rPr>
              <a:t>Daily grading</a:t>
            </a:r>
            <a:endParaRPr lang="en-US" dirty="0">
              <a:solidFill>
                <a:prstClr val="black"/>
              </a:solidFill>
              <a:latin typeface="KG All of Me" panose="02000000000000000000" pitchFamily="2" charset="0"/>
            </a:endParaRPr>
          </a:p>
        </p:txBody>
      </p:sp>
      <p:sp>
        <p:nvSpPr>
          <p:cNvPr id="22" name="Rectangle 21"/>
          <p:cNvSpPr/>
          <p:nvPr/>
        </p:nvSpPr>
        <p:spPr>
          <a:xfrm>
            <a:off x="304800" y="6324600"/>
            <a:ext cx="6953700" cy="646331"/>
          </a:xfrm>
          <a:prstGeom prst="rect">
            <a:avLst/>
          </a:prstGeom>
        </p:spPr>
        <p:txBody>
          <a:bodyPr wrap="square">
            <a:spAutoFit/>
          </a:bodyPr>
          <a:lstStyle/>
          <a:p>
            <a:pPr algn="ctr"/>
            <a:r>
              <a:rPr lang="en-US" sz="1200" dirty="0">
                <a:solidFill>
                  <a:prstClr val="black"/>
                </a:solidFill>
                <a:latin typeface="Century Gothic" panose="020B0502020202020204" pitchFamily="34" charset="0"/>
              </a:rPr>
              <a:t>You will be graded on your participation in discussions, </a:t>
            </a:r>
            <a:r>
              <a:rPr lang="en-US" sz="1200" dirty="0" smtClean="0">
                <a:solidFill>
                  <a:prstClr val="black"/>
                </a:solidFill>
                <a:latin typeface="Century Gothic" panose="020B0502020202020204" pitchFamily="34" charset="0"/>
              </a:rPr>
              <a:t>performance on classwork, homework, projects, essays, other writing, and assessments. Daily grading is weighted at 90% of your final grade. The remaining 10% will be based on your semester final exam.</a:t>
            </a:r>
            <a:endParaRPr lang="en-US" sz="1200" dirty="0">
              <a:solidFill>
                <a:prstClr val="black"/>
              </a:solidFill>
              <a:latin typeface="Century Gothic" panose="020B0502020202020204" pitchFamily="34" charset="0"/>
            </a:endParaRPr>
          </a:p>
        </p:txBody>
      </p:sp>
      <p:sp>
        <p:nvSpPr>
          <p:cNvPr id="26" name="TextBox 25"/>
          <p:cNvSpPr txBox="1"/>
          <p:nvPr/>
        </p:nvSpPr>
        <p:spPr>
          <a:xfrm rot="5400000">
            <a:off x="-874067" y="10475268"/>
            <a:ext cx="7391400" cy="461665"/>
          </a:xfrm>
          <a:prstGeom prst="rect">
            <a:avLst/>
          </a:prstGeom>
          <a:noFill/>
        </p:spPr>
        <p:txBody>
          <a:bodyPr wrap="square" rtlCol="0">
            <a:spAutoFit/>
          </a:bodyPr>
          <a:lstStyle/>
          <a:p>
            <a:r>
              <a:rPr lang="en-US" sz="2400" dirty="0">
                <a:solidFill>
                  <a:prstClr val="black"/>
                </a:solidFill>
                <a:latin typeface="KG All of Me" panose="02000000000000000000" pitchFamily="2" charset="0"/>
              </a:rPr>
              <a:t>…………………………………..</a:t>
            </a:r>
          </a:p>
        </p:txBody>
      </p:sp>
      <p:sp>
        <p:nvSpPr>
          <p:cNvPr id="27" name="TextBox 26"/>
          <p:cNvSpPr txBox="1"/>
          <p:nvPr/>
        </p:nvSpPr>
        <p:spPr>
          <a:xfrm>
            <a:off x="190500" y="6705600"/>
            <a:ext cx="7353300"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sp>
        <p:nvSpPr>
          <p:cNvPr id="23" name="Rectangle 22"/>
          <p:cNvSpPr/>
          <p:nvPr/>
        </p:nvSpPr>
        <p:spPr>
          <a:xfrm>
            <a:off x="266700" y="7205246"/>
            <a:ext cx="1404552" cy="338554"/>
          </a:xfrm>
          <a:prstGeom prst="rect">
            <a:avLst/>
          </a:prstGeom>
        </p:spPr>
        <p:txBody>
          <a:bodyPr wrap="none">
            <a:spAutoFit/>
          </a:bodyPr>
          <a:lstStyle/>
          <a:p>
            <a:r>
              <a:rPr lang="en-US" sz="1600" dirty="0">
                <a:solidFill>
                  <a:prstClr val="black"/>
                </a:solidFill>
                <a:latin typeface="KG All of Me" panose="02000000000000000000" pitchFamily="2" charset="0"/>
              </a:rPr>
              <a:t>Expectations</a:t>
            </a:r>
          </a:p>
        </p:txBody>
      </p:sp>
      <p:sp>
        <p:nvSpPr>
          <p:cNvPr id="25" name="Rectangle 24"/>
          <p:cNvSpPr/>
          <p:nvPr/>
        </p:nvSpPr>
        <p:spPr>
          <a:xfrm>
            <a:off x="518160" y="7757160"/>
            <a:ext cx="1699970" cy="1543339"/>
          </a:xfrm>
          <a:prstGeom prst="rect">
            <a:avLst/>
          </a:prstGeom>
        </p:spPr>
        <p:txBody>
          <a:bodyPr>
            <a:prstTxWarp prst="textCircle">
              <a:avLst/>
            </a:prstTxWarp>
            <a:spAutoFit/>
          </a:bodyPr>
          <a:lstStyle/>
          <a:p>
            <a:pPr algn="ctr"/>
            <a:r>
              <a:rPr lang="en-US" sz="3600" dirty="0">
                <a:solidFill>
                  <a:prstClr val="black"/>
                </a:solidFill>
                <a:latin typeface="Sweet Pea" pitchFamily="2" charset="-128"/>
                <a:ea typeface="Sweet Pea" pitchFamily="2" charset="-128"/>
                <a:cs typeface="Sweet Pea" pitchFamily="2" charset="-128"/>
              </a:rPr>
              <a:t>Be respectful. </a:t>
            </a:r>
            <a:r>
              <a:rPr lang="en-US" sz="3600" dirty="0" smtClean="0">
                <a:solidFill>
                  <a:prstClr val="black"/>
                </a:solidFill>
                <a:latin typeface="Sweet Pea" pitchFamily="2" charset="-128"/>
                <a:ea typeface="Sweet Pea" pitchFamily="2" charset="-128"/>
                <a:cs typeface="Sweet Pea" pitchFamily="2" charset="-128"/>
              </a:rPr>
              <a:t>Be responsible. Be kind. .</a:t>
            </a:r>
            <a:endParaRPr lang="en-US" sz="3600" dirty="0">
              <a:solidFill>
                <a:prstClr val="black"/>
              </a:solidFill>
              <a:latin typeface="Sweet Pea" pitchFamily="2" charset="-128"/>
              <a:ea typeface="Sweet Pea" pitchFamily="2" charset="-128"/>
              <a:cs typeface="Sweet Pea" pitchFamily="2" charset="-128"/>
            </a:endParaRPr>
          </a:p>
        </p:txBody>
      </p:sp>
      <p:sp>
        <p:nvSpPr>
          <p:cNvPr id="33" name="Rectangle 32"/>
          <p:cNvSpPr/>
          <p:nvPr/>
        </p:nvSpPr>
        <p:spPr>
          <a:xfrm>
            <a:off x="2800807" y="7166493"/>
            <a:ext cx="3725097" cy="2562240"/>
          </a:xfrm>
          <a:prstGeom prst="rect">
            <a:avLst/>
          </a:prstGeom>
        </p:spPr>
        <p:txBody>
          <a:bodyPr wrap="square">
            <a:spAutoFit/>
          </a:bodyPr>
          <a:lstStyle/>
          <a:p>
            <a:r>
              <a:rPr lang="en-US" sz="1200" dirty="0" smtClean="0">
                <a:solidFill>
                  <a:prstClr val="black"/>
                </a:solidFill>
                <a:latin typeface="KG All of Me" panose="02000000000000000000" pitchFamily="2" charset="0"/>
              </a:rPr>
              <a:t>Plagiarism Policy</a:t>
            </a:r>
          </a:p>
          <a:p>
            <a:endParaRPr lang="en-US" sz="1050" dirty="0">
              <a:solidFill>
                <a:prstClr val="black"/>
              </a:solidFill>
              <a:latin typeface="KG All of Me" panose="02000000000000000000" pitchFamily="2" charset="0"/>
            </a:endParaRPr>
          </a:p>
          <a:p>
            <a:r>
              <a:rPr lang="en-US" sz="1200" dirty="0" smtClean="0">
                <a:solidFill>
                  <a:prstClr val="black"/>
                </a:solidFill>
                <a:latin typeface="Gadugi" panose="020B0502040204020203" pitchFamily="34" charset="0"/>
                <a:ea typeface="Gadugi" panose="020B0502040204020203" pitchFamily="34" charset="0"/>
              </a:rPr>
              <a:t>Students will turn in all writing assignments through the Turniti</a:t>
            </a:r>
            <a:r>
              <a:rPr lang="en-US" sz="1200" dirty="0" smtClean="0">
                <a:solidFill>
                  <a:prstClr val="black"/>
                </a:solidFill>
                <a:latin typeface="Gadugi" panose="020B0502040204020203" pitchFamily="34" charset="0"/>
                <a:ea typeface="Gadugi" panose="020B0502040204020203" pitchFamily="34" charset="0"/>
              </a:rPr>
              <a:t>n.com app through Canvas. If plagiarism is detected, the student will receive a “0” for the assignment. More than one violation of this policy will result in a discipline referral. </a:t>
            </a:r>
          </a:p>
          <a:p>
            <a:endParaRPr lang="en-US" sz="1200" dirty="0">
              <a:solidFill>
                <a:prstClr val="black"/>
              </a:solidFill>
              <a:latin typeface="Gadugi" panose="020B0502040204020203" pitchFamily="34" charset="0"/>
              <a:ea typeface="Gadugi" panose="020B0502040204020203" pitchFamily="34" charset="0"/>
            </a:endParaRPr>
          </a:p>
          <a:p>
            <a:r>
              <a:rPr lang="en-US" sz="1200" dirty="0" smtClean="0">
                <a:solidFill>
                  <a:prstClr val="black"/>
                </a:solidFill>
                <a:latin typeface="Gadugi" panose="020B0502040204020203" pitchFamily="34" charset="0"/>
                <a:ea typeface="Gadugi" panose="020B0502040204020203" pitchFamily="34" charset="0"/>
              </a:rPr>
              <a:t>Academic dishonesty of any kind is not tolerated. </a:t>
            </a:r>
          </a:p>
          <a:p>
            <a:endParaRPr lang="en-US" sz="1000" dirty="0">
              <a:solidFill>
                <a:prstClr val="black"/>
              </a:solidFill>
              <a:latin typeface="Gadugi" panose="020B0502040204020203" pitchFamily="34" charset="0"/>
              <a:ea typeface="Gadugi" panose="020B0502040204020203" pitchFamily="34" charset="0"/>
            </a:endParaRPr>
          </a:p>
          <a:p>
            <a:endParaRPr lang="en-US" sz="1200" dirty="0" smtClean="0">
              <a:solidFill>
                <a:prstClr val="black"/>
              </a:solidFill>
              <a:latin typeface="Gadugi" panose="020B0502040204020203" pitchFamily="34" charset="0"/>
              <a:ea typeface="Gadugi" panose="020B0502040204020203" pitchFamily="34" charset="0"/>
            </a:endParaRPr>
          </a:p>
          <a:p>
            <a:endParaRPr lang="en-US" sz="1000" dirty="0">
              <a:solidFill>
                <a:prstClr val="black"/>
              </a:solidFill>
              <a:latin typeface="Gadugi" panose="020B0502040204020203" pitchFamily="34" charset="0"/>
              <a:ea typeface="Gadugi" panose="020B0502040204020203" pitchFamily="34" charset="0"/>
            </a:endParaRPr>
          </a:p>
          <a:p>
            <a:endParaRPr lang="en-US" sz="1000" dirty="0">
              <a:solidFill>
                <a:prstClr val="black"/>
              </a:solidFill>
              <a:latin typeface="Gadugi" panose="020B0502040204020203" pitchFamily="34" charset="0"/>
              <a:ea typeface="Gadugi" panose="020B0502040204020203" pitchFamily="34" charset="0"/>
            </a:endParaRPr>
          </a:p>
          <a:p>
            <a:endParaRPr lang="en-US" sz="1200" dirty="0">
              <a:solidFill>
                <a:prstClr val="black"/>
              </a:solidFill>
              <a:latin typeface="Century Gothic" panose="020B0502020202020204" pitchFamily="34" charset="0"/>
            </a:endParaRPr>
          </a:p>
        </p:txBody>
      </p:sp>
      <p:pic>
        <p:nvPicPr>
          <p:cNvPr id="2" name="Picture 2" descr="Stylized Book by cyberscoot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0800" y="2031172"/>
            <a:ext cx="1372959" cy="92617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4" descr="office-glass-magnify by sheikh_tuhi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360528" y="8076702"/>
            <a:ext cx="890522" cy="1203408"/>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11" name="Chart 10"/>
          <p:cNvGraphicFramePr/>
          <p:nvPr>
            <p:extLst>
              <p:ext uri="{D42A27DB-BD31-4B8C-83A1-F6EECF244321}">
                <p14:modId xmlns:p14="http://schemas.microsoft.com/office/powerpoint/2010/main" val="1050312419"/>
              </p:ext>
            </p:extLst>
          </p:nvPr>
        </p:nvGraphicFramePr>
        <p:xfrm>
          <a:off x="621208" y="5057388"/>
          <a:ext cx="5013920" cy="1434852"/>
        </p:xfrm>
        <a:graphic>
          <a:graphicData uri="http://schemas.openxmlformats.org/drawingml/2006/chart">
            <c:chart xmlns:c="http://schemas.openxmlformats.org/drawingml/2006/chart" xmlns:r="http://schemas.openxmlformats.org/officeDocument/2006/relationships" r:id="rId6"/>
          </a:graphicData>
        </a:graphic>
      </p:graphicFrame>
      <p:pic>
        <p:nvPicPr>
          <p:cNvPr id="13" name="Picture 12" descr="sch1-300px.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27234" y="5188403"/>
            <a:ext cx="1154520" cy="948092"/>
          </a:xfrm>
          <a:prstGeom prst="rect">
            <a:avLst/>
          </a:prstGeom>
        </p:spPr>
      </p:pic>
    </p:spTree>
    <p:extLst>
      <p:ext uri="{BB962C8B-B14F-4D97-AF65-F5344CB8AC3E}">
        <p14:creationId xmlns:p14="http://schemas.microsoft.com/office/powerpoint/2010/main" val="394205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6777" y="117707"/>
            <a:ext cx="6372258" cy="830997"/>
          </a:xfrm>
          <a:prstGeom prst="rect">
            <a:avLst/>
          </a:prstGeom>
        </p:spPr>
        <p:txBody>
          <a:bodyPr wrap="none">
            <a:spAutoFit/>
          </a:bodyPr>
          <a:lstStyle/>
          <a:p>
            <a:pPr algn="ctr"/>
            <a:r>
              <a:rPr lang="en-US" sz="4800" dirty="0" smtClean="0">
                <a:solidFill>
                  <a:prstClr val="black"/>
                </a:solidFill>
                <a:latin typeface="Segoe Script" panose="030B0504020000000003" pitchFamily="66" charset="0"/>
                <a:ea typeface="Sweet Pea" pitchFamily="2" charset="-128"/>
                <a:cs typeface="Sweet Pea" pitchFamily="2" charset="-128"/>
              </a:rPr>
              <a:t>Policies English </a:t>
            </a:r>
            <a:r>
              <a:rPr lang="en-US" sz="4800" dirty="0" smtClean="0">
                <a:solidFill>
                  <a:prstClr val="black"/>
                </a:solidFill>
                <a:latin typeface="Segoe Script" panose="030B0504020000000003" pitchFamily="66" charset="0"/>
                <a:ea typeface="Sweet Pea" pitchFamily="2" charset="-128"/>
                <a:cs typeface="Sweet Pea" pitchFamily="2" charset="-128"/>
              </a:rPr>
              <a:t>III</a:t>
            </a:r>
            <a:endParaRPr lang="en-US" sz="4800" dirty="0">
              <a:solidFill>
                <a:prstClr val="black"/>
              </a:solidFill>
              <a:latin typeface="Segoe Script" panose="030B0504020000000003" pitchFamily="66" charset="0"/>
              <a:ea typeface="Sweet Pea" pitchFamily="2" charset="-128"/>
              <a:cs typeface="Sweet Pea" pitchFamily="2" charset="-128"/>
            </a:endParaRPr>
          </a:p>
        </p:txBody>
      </p:sp>
      <p:sp>
        <p:nvSpPr>
          <p:cNvPr id="8" name="TextBox 7"/>
          <p:cNvSpPr txBox="1"/>
          <p:nvPr/>
        </p:nvSpPr>
        <p:spPr>
          <a:xfrm>
            <a:off x="266700" y="773142"/>
            <a:ext cx="7353300"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sp>
        <p:nvSpPr>
          <p:cNvPr id="10" name="TextBox 9"/>
          <p:cNvSpPr txBox="1"/>
          <p:nvPr/>
        </p:nvSpPr>
        <p:spPr>
          <a:xfrm rot="5400000">
            <a:off x="-299063" y="5337506"/>
            <a:ext cx="8980123"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sp>
        <p:nvSpPr>
          <p:cNvPr id="16" name="TextBox 15"/>
          <p:cNvSpPr txBox="1"/>
          <p:nvPr/>
        </p:nvSpPr>
        <p:spPr>
          <a:xfrm>
            <a:off x="209550" y="4648200"/>
            <a:ext cx="7353300"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sp>
        <p:nvSpPr>
          <p:cNvPr id="23" name="Rectangle 22"/>
          <p:cNvSpPr/>
          <p:nvPr/>
        </p:nvSpPr>
        <p:spPr>
          <a:xfrm>
            <a:off x="4219589" y="1265995"/>
            <a:ext cx="3108825" cy="3447098"/>
          </a:xfrm>
          <a:prstGeom prst="rect">
            <a:avLst/>
          </a:prstGeom>
        </p:spPr>
        <p:txBody>
          <a:bodyPr wrap="square">
            <a:spAutoFit/>
          </a:bodyPr>
          <a:lstStyle/>
          <a:p>
            <a:r>
              <a:rPr lang="en-US" sz="1600" dirty="0">
                <a:solidFill>
                  <a:prstClr val="black"/>
                </a:solidFill>
                <a:latin typeface="KG All of Me" panose="02000000000000000000" pitchFamily="2" charset="0"/>
              </a:rPr>
              <a:t>T</a:t>
            </a:r>
            <a:r>
              <a:rPr lang="en-US" sz="1600" dirty="0" smtClean="0">
                <a:solidFill>
                  <a:prstClr val="black"/>
                </a:solidFill>
                <a:latin typeface="KG All of Me" panose="02000000000000000000" pitchFamily="2" charset="0"/>
              </a:rPr>
              <a:t>echnology</a:t>
            </a:r>
            <a:endParaRPr lang="en-US" sz="1600" dirty="0" smtClean="0">
              <a:solidFill>
                <a:prstClr val="black"/>
              </a:solidFill>
              <a:latin typeface="KG All of Me" panose="02000000000000000000" pitchFamily="2" charset="0"/>
            </a:endParaRPr>
          </a:p>
          <a:p>
            <a:r>
              <a:rPr lang="en-US" sz="1600" dirty="0" smtClean="0">
                <a:solidFill>
                  <a:prstClr val="black"/>
                </a:solidFill>
                <a:latin typeface="KG All of Me" panose="02000000000000000000" pitchFamily="2" charset="0"/>
              </a:rPr>
              <a:t>For Attendance</a:t>
            </a:r>
          </a:p>
          <a:p>
            <a:endParaRPr lang="en-US" sz="1600" dirty="0">
              <a:solidFill>
                <a:prstClr val="black"/>
              </a:solidFill>
              <a:latin typeface="KG All of Me" panose="02000000000000000000" pitchFamily="2" charset="0"/>
            </a:endParaRPr>
          </a:p>
          <a:p>
            <a:endParaRPr lang="en-US" sz="1600" dirty="0">
              <a:solidFill>
                <a:prstClr val="black"/>
              </a:solidFill>
              <a:latin typeface="KG All of Me" panose="02000000000000000000" pitchFamily="2" charset="0"/>
            </a:endParaRPr>
          </a:p>
          <a:p>
            <a:r>
              <a:rPr lang="en-US" sz="1100" dirty="0" smtClean="0">
                <a:solidFill>
                  <a:prstClr val="black"/>
                </a:solidFill>
                <a:latin typeface="Century Gothic" panose="020B0502020202020204" pitchFamily="34" charset="0"/>
              </a:rPr>
              <a:t>Cell phones must be turned in for attendance each day. Students who do not turn in their phones will be counted as truant*. Each student will have a designated place to put their phone.  </a:t>
            </a:r>
            <a:r>
              <a:rPr lang="en-US" sz="1100" b="1" dirty="0" smtClean="0">
                <a:solidFill>
                  <a:prstClr val="black"/>
                </a:solidFill>
                <a:latin typeface="Century Gothic" panose="020B0502020202020204" pitchFamily="34" charset="0"/>
              </a:rPr>
              <a:t>If a student does not have a cell phone, this will be verified with the parent. </a:t>
            </a:r>
          </a:p>
          <a:p>
            <a:endParaRPr lang="en-US" sz="1100" b="1" dirty="0">
              <a:solidFill>
                <a:prstClr val="black"/>
              </a:solidFill>
              <a:latin typeface="Century Gothic" panose="020B0502020202020204" pitchFamily="34" charset="0"/>
            </a:endParaRPr>
          </a:p>
          <a:p>
            <a:r>
              <a:rPr lang="en-US" sz="1100" dirty="0" smtClean="0">
                <a:solidFill>
                  <a:prstClr val="black"/>
                </a:solidFill>
                <a:latin typeface="Century Gothic" panose="020B0502020202020204" pitchFamily="34" charset="0"/>
              </a:rPr>
              <a:t>*Unless </a:t>
            </a:r>
            <a:r>
              <a:rPr lang="en-US" sz="1100" dirty="0" smtClean="0">
                <a:solidFill>
                  <a:prstClr val="black"/>
                </a:solidFill>
                <a:latin typeface="Century Gothic" panose="020B0502020202020204" pitchFamily="34" charset="0"/>
              </a:rPr>
              <a:t>I specifically say that you may have your cell phones out, you must keep them </a:t>
            </a:r>
            <a:r>
              <a:rPr lang="en-US" sz="1100" dirty="0" smtClean="0">
                <a:solidFill>
                  <a:prstClr val="black"/>
                </a:solidFill>
                <a:latin typeface="Century Gothic" panose="020B0502020202020204" pitchFamily="34" charset="0"/>
              </a:rPr>
              <a:t>turned in at </a:t>
            </a:r>
            <a:r>
              <a:rPr lang="en-US" sz="1100" dirty="0" smtClean="0">
                <a:solidFill>
                  <a:prstClr val="black"/>
                </a:solidFill>
                <a:latin typeface="Century Gothic" panose="020B0502020202020204" pitchFamily="34" charset="0"/>
              </a:rPr>
              <a:t>all times. Using phones for social media, gaming, or watching videos is not allowed unless an assignment asks you to utilize them for this purpose.</a:t>
            </a:r>
          </a:p>
        </p:txBody>
      </p:sp>
      <p:pic>
        <p:nvPicPr>
          <p:cNvPr id="7" name="Picture 2" descr="Alarm Clock by joaolim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247354">
            <a:off x="2727211" y="1272820"/>
            <a:ext cx="710946" cy="914400"/>
          </a:xfrm>
          <a:prstGeom prst="rect">
            <a:avLst/>
          </a:prstGeom>
          <a:noFill/>
          <a:extLst>
            <a:ext uri="{909E8E84-426E-40dd-AFC4-6F175D3DCCD1}">
              <a14:hiddenFill xmlns="" xmlns:a14="http://schemas.microsoft.com/office/drawing/2010/main">
                <a:solidFill>
                  <a:srgbClr val="FFFFFF"/>
                </a:solidFill>
              </a14:hiddenFill>
            </a:ext>
          </a:extLst>
        </p:spPr>
      </p:pic>
      <p:sp>
        <p:nvSpPr>
          <p:cNvPr id="28" name="Rectangle 27"/>
          <p:cNvSpPr/>
          <p:nvPr/>
        </p:nvSpPr>
        <p:spPr>
          <a:xfrm>
            <a:off x="303798" y="1099427"/>
            <a:ext cx="3331150" cy="4247317"/>
          </a:xfrm>
          <a:prstGeom prst="rect">
            <a:avLst/>
          </a:prstGeom>
        </p:spPr>
        <p:txBody>
          <a:bodyPr wrap="square">
            <a:spAutoFit/>
          </a:bodyPr>
          <a:lstStyle/>
          <a:p>
            <a:r>
              <a:rPr lang="en-US" sz="1600" dirty="0" smtClean="0">
                <a:solidFill>
                  <a:prstClr val="black"/>
                </a:solidFill>
                <a:latin typeface="KG All of Me" panose="02000000000000000000" pitchFamily="2" charset="0"/>
              </a:rPr>
              <a:t>Late/</a:t>
            </a:r>
            <a:r>
              <a:rPr lang="en-US" sz="1600" dirty="0" smtClean="0">
                <a:solidFill>
                  <a:prstClr val="black"/>
                </a:solidFill>
                <a:latin typeface="KG All of Me" panose="02000000000000000000" pitchFamily="2" charset="0"/>
              </a:rPr>
              <a:t>Ma</a:t>
            </a:r>
            <a:r>
              <a:rPr lang="en-US" sz="1600" dirty="0" smtClean="0">
                <a:solidFill>
                  <a:prstClr val="black"/>
                </a:solidFill>
                <a:latin typeface="KG All of Me" panose="02000000000000000000" pitchFamily="2" charset="0"/>
              </a:rPr>
              <a:t>ke-up </a:t>
            </a:r>
            <a:r>
              <a:rPr lang="en-US" sz="1600" dirty="0" smtClean="0">
                <a:solidFill>
                  <a:prstClr val="black"/>
                </a:solidFill>
                <a:latin typeface="KG All of Me" panose="02000000000000000000" pitchFamily="2" charset="0"/>
              </a:rPr>
              <a:t>work policy:</a:t>
            </a:r>
          </a:p>
          <a:p>
            <a:endParaRPr lang="en-US" sz="1400" dirty="0" smtClean="0">
              <a:solidFill>
                <a:prstClr val="black"/>
              </a:solidFill>
              <a:latin typeface="KG All of Me" panose="02000000000000000000" pitchFamily="2" charset="0"/>
            </a:endParaRPr>
          </a:p>
          <a:p>
            <a:endParaRPr lang="en-US" sz="1400" dirty="0">
              <a:solidFill>
                <a:prstClr val="black"/>
              </a:solidFill>
              <a:latin typeface="KG All of Me" panose="02000000000000000000" pitchFamily="2" charset="0"/>
            </a:endParaRPr>
          </a:p>
          <a:p>
            <a:endParaRPr lang="en-US" sz="1400" dirty="0" smtClean="0">
              <a:solidFill>
                <a:prstClr val="black"/>
              </a:solidFill>
              <a:latin typeface="KG All of Me" panose="02000000000000000000" pitchFamily="2" charset="0"/>
            </a:endParaRPr>
          </a:p>
          <a:p>
            <a:endParaRPr lang="en-US" sz="1400" dirty="0" smtClean="0">
              <a:solidFill>
                <a:prstClr val="black"/>
              </a:solidFill>
              <a:latin typeface="KG All of Me" panose="02000000000000000000" pitchFamily="2" charset="0"/>
            </a:endParaRPr>
          </a:p>
          <a:p>
            <a:r>
              <a:rPr lang="en-US" sz="1200" u="sng" dirty="0" smtClean="0">
                <a:solidFill>
                  <a:prstClr val="black"/>
                </a:solidFill>
                <a:latin typeface="KG All of Me" panose="02000000000000000000" pitchFamily="2" charset="0"/>
              </a:rPr>
              <a:t>Late work</a:t>
            </a:r>
            <a:endParaRPr lang="en-US" sz="1200" u="sng" dirty="0">
              <a:solidFill>
                <a:prstClr val="black"/>
              </a:solidFill>
              <a:latin typeface="KG All of Me" panose="02000000000000000000" pitchFamily="2" charset="0"/>
            </a:endParaRPr>
          </a:p>
          <a:p>
            <a:r>
              <a:rPr lang="en-US" sz="1000" dirty="0" smtClean="0">
                <a:solidFill>
                  <a:prstClr val="black"/>
                </a:solidFill>
                <a:latin typeface="Century Gothic" panose="020B0502020202020204" pitchFamily="34" charset="0"/>
              </a:rPr>
              <a:t>The expectation is that you submit all assignments on time. I accept late assignments for half credit for up to one week after the due date. *</a:t>
            </a:r>
          </a:p>
          <a:p>
            <a:endParaRPr lang="en-US" sz="1000" dirty="0">
              <a:solidFill>
                <a:prstClr val="black"/>
              </a:solidFill>
              <a:latin typeface="Century Gothic" panose="020B0502020202020204" pitchFamily="34" charset="0"/>
            </a:endParaRPr>
          </a:p>
          <a:p>
            <a:r>
              <a:rPr lang="en-US" sz="1000" dirty="0" smtClean="0">
                <a:solidFill>
                  <a:prstClr val="black"/>
                </a:solidFill>
                <a:latin typeface="Century Gothic" panose="020B0502020202020204" pitchFamily="34" charset="0"/>
              </a:rPr>
              <a:t>*You may have two </a:t>
            </a:r>
            <a:r>
              <a:rPr lang="en-US" sz="1000" b="1" dirty="0" smtClean="0">
                <a:solidFill>
                  <a:prstClr val="black"/>
                </a:solidFill>
                <a:latin typeface="Century Gothic" panose="020B0502020202020204" pitchFamily="34" charset="0"/>
              </a:rPr>
              <a:t>late passes </a:t>
            </a:r>
            <a:r>
              <a:rPr lang="en-US" sz="1000" dirty="0" smtClean="0">
                <a:solidFill>
                  <a:prstClr val="black"/>
                </a:solidFill>
                <a:latin typeface="Century Gothic" panose="020B0502020202020204" pitchFamily="34" charset="0"/>
              </a:rPr>
              <a:t>per semester that allows you to turn in one late assignment for full credit. </a:t>
            </a:r>
          </a:p>
          <a:p>
            <a:endParaRPr lang="en-US" sz="1200" dirty="0" smtClean="0">
              <a:solidFill>
                <a:prstClr val="black"/>
              </a:solidFill>
              <a:latin typeface="Century Gothic" panose="020B0502020202020204" pitchFamily="34" charset="0"/>
            </a:endParaRPr>
          </a:p>
          <a:p>
            <a:r>
              <a:rPr lang="en-US" sz="1200" u="sng" dirty="0" smtClean="0">
                <a:solidFill>
                  <a:prstClr val="black"/>
                </a:solidFill>
                <a:latin typeface="KG All of Me"/>
                <a:cs typeface="KG All of Me"/>
              </a:rPr>
              <a:t>MAKE-UP WORK</a:t>
            </a:r>
            <a:endParaRPr lang="en-US" sz="1200" u="sng" dirty="0">
              <a:solidFill>
                <a:prstClr val="black"/>
              </a:solidFill>
              <a:latin typeface="KG All of Me"/>
              <a:cs typeface="KG All of Me"/>
            </a:endParaRPr>
          </a:p>
          <a:p>
            <a:r>
              <a:rPr lang="en-US" sz="1000" dirty="0" smtClean="0">
                <a:solidFill>
                  <a:prstClr val="black"/>
                </a:solidFill>
                <a:latin typeface="Century Gothic" panose="020B0502020202020204" pitchFamily="34" charset="0"/>
              </a:rPr>
              <a:t>If you are absent, it is your responsibility to follow proper procedures to ensure that you receive your work. You will have one day for each day you were absent to make up any missing assignments. Make-up assignments can be found on Canvas</a:t>
            </a:r>
            <a:r>
              <a:rPr lang="en-US" sz="1000" dirty="0" smtClean="0">
                <a:solidFill>
                  <a:prstClr val="black"/>
                </a:solidFill>
                <a:latin typeface="Century Gothic" panose="020B0502020202020204" pitchFamily="34" charset="0"/>
              </a:rPr>
              <a:t>.</a:t>
            </a:r>
          </a:p>
          <a:p>
            <a:endParaRPr lang="en-US" sz="1000" dirty="0">
              <a:solidFill>
                <a:prstClr val="black"/>
              </a:solidFill>
              <a:latin typeface="Century Gothic" panose="020B0502020202020204" pitchFamily="34" charset="0"/>
            </a:endParaRPr>
          </a:p>
          <a:p>
            <a:endParaRPr lang="en-US" sz="1000" dirty="0" smtClean="0">
              <a:solidFill>
                <a:prstClr val="black"/>
              </a:solidFill>
              <a:latin typeface="Century Gothic" panose="020B0502020202020204" pitchFamily="34" charset="0"/>
            </a:endParaRPr>
          </a:p>
          <a:p>
            <a:endParaRPr lang="en-US" sz="1200" dirty="0">
              <a:solidFill>
                <a:prstClr val="black"/>
              </a:solidFill>
              <a:latin typeface="Century Gothic" panose="020B0502020202020204" pitchFamily="34" charset="0"/>
            </a:endParaRPr>
          </a:p>
          <a:p>
            <a:endParaRPr lang="en-US" sz="1200" dirty="0" smtClean="0">
              <a:solidFill>
                <a:prstClr val="black"/>
              </a:solidFill>
              <a:latin typeface="Century Gothic" panose="020B0502020202020204" pitchFamily="34" charset="0"/>
            </a:endParaRPr>
          </a:p>
        </p:txBody>
      </p:sp>
      <p:pic>
        <p:nvPicPr>
          <p:cNvPr id="29" name="Picture 2" descr="iPhone 5 Black by jhnri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29216">
            <a:off x="6233202" y="1278732"/>
            <a:ext cx="435772" cy="914400"/>
          </a:xfrm>
          <a:prstGeom prst="rect">
            <a:avLst/>
          </a:prstGeom>
          <a:noFill/>
          <a:extLst>
            <a:ext uri="{909E8E84-426E-40dd-AFC4-6F175D3DCCD1}">
              <a14:hiddenFill xmlns="" xmlns:a14="http://schemas.microsoft.com/office/drawing/2010/main">
                <a:solidFill>
                  <a:srgbClr val="FFFFFF"/>
                </a:solidFill>
              </a14:hiddenFill>
            </a:ext>
          </a:extLst>
        </p:spPr>
      </p:pic>
      <p:sp>
        <p:nvSpPr>
          <p:cNvPr id="31" name="Rectangle 30"/>
          <p:cNvSpPr/>
          <p:nvPr/>
        </p:nvSpPr>
        <p:spPr>
          <a:xfrm>
            <a:off x="266700" y="5141053"/>
            <a:ext cx="3331150" cy="4370427"/>
          </a:xfrm>
          <a:prstGeom prst="rect">
            <a:avLst/>
          </a:prstGeom>
        </p:spPr>
        <p:txBody>
          <a:bodyPr wrap="square">
            <a:spAutoFit/>
          </a:bodyPr>
          <a:lstStyle/>
          <a:p>
            <a:r>
              <a:rPr lang="en-US" sz="1600" dirty="0" smtClean="0">
                <a:solidFill>
                  <a:prstClr val="black"/>
                </a:solidFill>
                <a:latin typeface="KG All of Me" panose="02000000000000000000" pitchFamily="2" charset="0"/>
              </a:rPr>
              <a:t>Supply list</a:t>
            </a:r>
          </a:p>
          <a:p>
            <a:endParaRPr lang="en-US" sz="1600" dirty="0" smtClean="0">
              <a:solidFill>
                <a:prstClr val="black"/>
              </a:solidFill>
              <a:latin typeface="KG All of Me" panose="02000000000000000000" pitchFamily="2" charset="0"/>
            </a:endParaRPr>
          </a:p>
          <a:p>
            <a:pPr marL="285750" indent="-285750">
              <a:buFont typeface="Arial"/>
              <a:buChar char="•"/>
            </a:pPr>
            <a:r>
              <a:rPr lang="en-US" sz="1200" dirty="0" smtClean="0">
                <a:solidFill>
                  <a:prstClr val="black"/>
                </a:solidFill>
                <a:latin typeface="KG All of Me" panose="02000000000000000000" pitchFamily="2" charset="0"/>
              </a:rPr>
              <a:t>One three ring binder*</a:t>
            </a:r>
          </a:p>
          <a:p>
            <a:pPr marL="285750" indent="-285750">
              <a:buFont typeface="Arial"/>
              <a:buChar char="•"/>
            </a:pPr>
            <a:r>
              <a:rPr lang="en-US" sz="1200" dirty="0" smtClean="0">
                <a:solidFill>
                  <a:prstClr val="black"/>
                </a:solidFill>
                <a:latin typeface="KG All of Me" panose="02000000000000000000" pitchFamily="2" charset="0"/>
              </a:rPr>
              <a:t>Pens and pencils</a:t>
            </a:r>
          </a:p>
          <a:p>
            <a:pPr marL="285750" indent="-285750">
              <a:buFont typeface="Arial"/>
              <a:buChar char="•"/>
            </a:pPr>
            <a:r>
              <a:rPr lang="en-US" sz="1200" dirty="0" smtClean="0">
                <a:solidFill>
                  <a:prstClr val="black"/>
                </a:solidFill>
                <a:latin typeface="KG All of Me" panose="02000000000000000000" pitchFamily="2" charset="0"/>
              </a:rPr>
              <a:t>Notebook paper (wide rule)</a:t>
            </a:r>
          </a:p>
          <a:p>
            <a:pPr marL="285750" indent="-285750">
              <a:buFont typeface="Arial"/>
              <a:buChar char="•"/>
            </a:pPr>
            <a:r>
              <a:rPr lang="en-US" sz="1200" dirty="0" smtClean="0">
                <a:solidFill>
                  <a:prstClr val="black"/>
                </a:solidFill>
                <a:latin typeface="KG All of Me" panose="02000000000000000000" pitchFamily="2" charset="0"/>
              </a:rPr>
              <a:t>One package of index cards</a:t>
            </a:r>
          </a:p>
          <a:p>
            <a:endParaRPr lang="en-US" sz="1200" dirty="0">
              <a:solidFill>
                <a:prstClr val="black"/>
              </a:solidFill>
              <a:latin typeface="KG All of Me" panose="02000000000000000000" pitchFamily="2" charset="0"/>
            </a:endParaRPr>
          </a:p>
          <a:p>
            <a:pPr marL="285750" indent="-285750">
              <a:buFont typeface="Arial"/>
              <a:buChar char="•"/>
            </a:pPr>
            <a:endParaRPr lang="en-US" sz="1200" dirty="0" smtClean="0">
              <a:solidFill>
                <a:prstClr val="black"/>
              </a:solidFill>
              <a:latin typeface="KG All of Me" panose="02000000000000000000" pitchFamily="2" charset="0"/>
            </a:endParaRPr>
          </a:p>
          <a:p>
            <a:r>
              <a:rPr lang="en-US" sz="1200" dirty="0" smtClean="0">
                <a:solidFill>
                  <a:prstClr val="black"/>
                </a:solidFill>
                <a:latin typeface="KG All of Me" panose="02000000000000000000" pitchFamily="2" charset="0"/>
              </a:rPr>
              <a:t>*this binder may be used for other classes as long as there is a designated section for </a:t>
            </a:r>
            <a:r>
              <a:rPr lang="en-US" sz="1200" dirty="0">
                <a:solidFill>
                  <a:prstClr val="black"/>
                </a:solidFill>
                <a:latin typeface="KG All of Me" panose="02000000000000000000" pitchFamily="2" charset="0"/>
              </a:rPr>
              <a:t>E</a:t>
            </a:r>
            <a:r>
              <a:rPr lang="en-US" sz="1200" dirty="0" smtClean="0">
                <a:solidFill>
                  <a:prstClr val="black"/>
                </a:solidFill>
                <a:latin typeface="KG All of Me" panose="02000000000000000000" pitchFamily="2" charset="0"/>
              </a:rPr>
              <a:t>nglish </a:t>
            </a:r>
            <a:r>
              <a:rPr lang="en-US" sz="1200" dirty="0" smtClean="0">
                <a:solidFill>
                  <a:prstClr val="black"/>
                </a:solidFill>
                <a:latin typeface="KG All of Me" panose="02000000000000000000" pitchFamily="2" charset="0"/>
              </a:rPr>
              <a:t>class.</a:t>
            </a:r>
          </a:p>
          <a:p>
            <a:endParaRPr lang="en-US" sz="1200" dirty="0">
              <a:solidFill>
                <a:prstClr val="black"/>
              </a:solidFill>
              <a:latin typeface="KG All of Me" panose="02000000000000000000" pitchFamily="2" charset="0"/>
            </a:endParaRPr>
          </a:p>
          <a:p>
            <a:r>
              <a:rPr lang="en-US" sz="1200" dirty="0" smtClean="0">
                <a:solidFill>
                  <a:prstClr val="black"/>
                </a:solidFill>
                <a:latin typeface="KG All of Me" panose="02000000000000000000" pitchFamily="2" charset="0"/>
              </a:rPr>
              <a:t>Note:</a:t>
            </a:r>
            <a:endParaRPr lang="en-US" sz="1200" dirty="0">
              <a:solidFill>
                <a:prstClr val="black"/>
              </a:solidFill>
              <a:latin typeface="KG All of Me" panose="02000000000000000000" pitchFamily="2" charset="0"/>
            </a:endParaRPr>
          </a:p>
          <a:p>
            <a:pPr marL="171450" indent="-171450">
              <a:buFont typeface="Arial"/>
              <a:buChar char="•"/>
            </a:pPr>
            <a:r>
              <a:rPr lang="en-US" sz="1000" dirty="0"/>
              <a:t>I always try to keep expenses as economical as possible, but if there is an issue, please meet with me before or after class if other arrangements need to be made for supplies</a:t>
            </a:r>
            <a:r>
              <a:rPr lang="en-US" sz="1000" dirty="0" smtClean="0"/>
              <a:t>.</a:t>
            </a:r>
          </a:p>
          <a:p>
            <a:pPr marL="171450" indent="-171450">
              <a:buFont typeface="Arial"/>
              <a:buChar char="•"/>
            </a:pPr>
            <a:r>
              <a:rPr lang="en-US" sz="1000" dirty="0" smtClean="0"/>
              <a:t>Throughout the year, </a:t>
            </a:r>
            <a:r>
              <a:rPr lang="en-US" sz="1000" dirty="0" smtClean="0"/>
              <a:t>students may need </a:t>
            </a:r>
            <a:r>
              <a:rPr lang="en-US" sz="1000" dirty="0" smtClean="0"/>
              <a:t>additional supplies such as tissue, hand sanitizer, sticky notes, etc…If your family is able to make donations of these items during the school year, it would be greatly appreciated.  </a:t>
            </a:r>
          </a:p>
          <a:p>
            <a:pPr marL="171450" indent="-171450">
              <a:buFont typeface="Arial"/>
              <a:buChar char="•"/>
            </a:pPr>
            <a:endParaRPr lang="en-US" sz="1200" dirty="0" smtClean="0">
              <a:solidFill>
                <a:prstClr val="black"/>
              </a:solidFill>
              <a:latin typeface="KG All of Me" panose="02000000000000000000" pitchFamily="2" charset="0"/>
            </a:endParaRPr>
          </a:p>
          <a:p>
            <a:endParaRPr lang="en-US" sz="1200" dirty="0" smtClean="0">
              <a:solidFill>
                <a:prstClr val="black"/>
              </a:solidFill>
              <a:latin typeface="KG All of Me" panose="02000000000000000000" pitchFamily="2" charset="0"/>
            </a:endParaRPr>
          </a:p>
          <a:p>
            <a:endParaRPr lang="en-US" sz="1200" dirty="0">
              <a:solidFill>
                <a:prstClr val="black"/>
              </a:solidFill>
              <a:latin typeface="KG All of Me" panose="02000000000000000000" pitchFamily="2" charset="0"/>
            </a:endParaRPr>
          </a:p>
        </p:txBody>
      </p:sp>
      <p:sp>
        <p:nvSpPr>
          <p:cNvPr id="32" name="Rectangle 31"/>
          <p:cNvSpPr/>
          <p:nvPr/>
        </p:nvSpPr>
        <p:spPr>
          <a:xfrm>
            <a:off x="4190999" y="5141053"/>
            <a:ext cx="3331150" cy="4524315"/>
          </a:xfrm>
          <a:prstGeom prst="rect">
            <a:avLst/>
          </a:prstGeom>
        </p:spPr>
        <p:txBody>
          <a:bodyPr wrap="square">
            <a:spAutoFit/>
          </a:bodyPr>
          <a:lstStyle/>
          <a:p>
            <a:r>
              <a:rPr lang="en-US" sz="1600" dirty="0" smtClean="0">
                <a:solidFill>
                  <a:prstClr val="black"/>
                </a:solidFill>
                <a:latin typeface="KG All of Me" panose="02000000000000000000" pitchFamily="2" charset="0"/>
              </a:rPr>
              <a:t>Other policies</a:t>
            </a:r>
          </a:p>
          <a:p>
            <a:pPr marL="171450" indent="-171450">
              <a:buFont typeface="Arial" panose="020B0604020202020204" pitchFamily="34" charset="0"/>
              <a:buChar char="•"/>
            </a:pPr>
            <a:r>
              <a:rPr lang="en-US" sz="1000" dirty="0" smtClean="0">
                <a:solidFill>
                  <a:prstClr val="black"/>
                </a:solidFill>
                <a:latin typeface="Century Gothic" panose="020B0502020202020204" pitchFamily="34" charset="0"/>
              </a:rPr>
              <a:t>You </a:t>
            </a:r>
            <a:r>
              <a:rPr lang="en-US" sz="1000" dirty="0" smtClean="0">
                <a:solidFill>
                  <a:prstClr val="black"/>
                </a:solidFill>
                <a:latin typeface="Century Gothic" panose="020B0502020202020204" pitchFamily="34" charset="0"/>
              </a:rPr>
              <a:t>may have bottled water in the classroom and a snack as long as it’s not noisy, messy, or smelly. Students are required to keep their space clean, and this privilege can be revoked at any time.</a:t>
            </a:r>
          </a:p>
          <a:p>
            <a:pPr marL="171450" indent="-171450">
              <a:buFont typeface="Arial" panose="020B0604020202020204" pitchFamily="34" charset="0"/>
              <a:buChar char="•"/>
            </a:pPr>
            <a:r>
              <a:rPr lang="en-US" sz="1000" dirty="0" smtClean="0">
                <a:solidFill>
                  <a:prstClr val="black"/>
                </a:solidFill>
                <a:latin typeface="Century Gothic" panose="020B0502020202020204" pitchFamily="34" charset="0"/>
              </a:rPr>
              <a:t>Please raise your hand to speak.</a:t>
            </a:r>
          </a:p>
          <a:p>
            <a:pPr marL="171450" indent="-171450">
              <a:buFont typeface="Arial" panose="020B0604020202020204" pitchFamily="34" charset="0"/>
              <a:buChar char="•"/>
            </a:pPr>
            <a:r>
              <a:rPr lang="en-US" sz="1000" dirty="0" smtClean="0">
                <a:solidFill>
                  <a:prstClr val="black"/>
                </a:solidFill>
                <a:latin typeface="Century Gothic" panose="020B0502020202020204" pitchFamily="34" charset="0"/>
              </a:rPr>
              <a:t>Do not interrupt valuable instruction to ask to go to the bathroom</a:t>
            </a:r>
            <a:r>
              <a:rPr lang="en-US" sz="1000" dirty="0" smtClean="0">
                <a:solidFill>
                  <a:prstClr val="black"/>
                </a:solidFill>
                <a:latin typeface="Century Gothic" panose="020B0502020202020204" pitchFamily="34" charset="0"/>
              </a:rPr>
              <a:t>. </a:t>
            </a:r>
            <a:endParaRPr lang="en-US" sz="1000" dirty="0" smtClean="0">
              <a:solidFill>
                <a:prstClr val="black"/>
              </a:solidFill>
              <a:latin typeface="Century Gothic" panose="020B0502020202020204" pitchFamily="34" charset="0"/>
            </a:endParaRPr>
          </a:p>
          <a:p>
            <a:pPr marL="171450" indent="-171450">
              <a:buFont typeface="Arial"/>
              <a:buChar char="•"/>
            </a:pPr>
            <a:r>
              <a:rPr lang="en-US" sz="1000" dirty="0" smtClean="0">
                <a:solidFill>
                  <a:prstClr val="black"/>
                </a:solidFill>
                <a:latin typeface="Century Gothic" panose="020B0502020202020204" pitchFamily="34" charset="0"/>
              </a:rPr>
              <a:t>Students must ask </a:t>
            </a:r>
            <a:r>
              <a:rPr lang="en-US" sz="1000" dirty="0" smtClean="0">
                <a:solidFill>
                  <a:prstClr val="black"/>
                </a:solidFill>
                <a:latin typeface="Century Gothic" panose="020B0502020202020204" pitchFamily="34" charset="0"/>
              </a:rPr>
              <a:t>permission, </a:t>
            </a:r>
            <a:r>
              <a:rPr lang="en-US" sz="1000" dirty="0" smtClean="0">
                <a:solidFill>
                  <a:prstClr val="black"/>
                </a:solidFill>
                <a:latin typeface="Century Gothic" panose="020B0502020202020204" pitchFamily="34" charset="0"/>
              </a:rPr>
              <a:t>sign out of </a:t>
            </a:r>
            <a:r>
              <a:rPr lang="en-US" sz="1000" dirty="0" smtClean="0">
                <a:solidFill>
                  <a:prstClr val="black"/>
                </a:solidFill>
                <a:latin typeface="Century Gothic" panose="020B0502020202020204" pitchFamily="34" charset="0"/>
              </a:rPr>
              <a:t>class, and take a pass </a:t>
            </a:r>
            <a:r>
              <a:rPr lang="en-US" sz="1000" dirty="0" smtClean="0">
                <a:solidFill>
                  <a:prstClr val="black"/>
                </a:solidFill>
                <a:latin typeface="Century Gothic" panose="020B0502020202020204" pitchFamily="34" charset="0"/>
              </a:rPr>
              <a:t>before leaving the room at any time. Passes will not be given the first and last 10 minutes of class. Passes will not be issued during 6</a:t>
            </a:r>
            <a:r>
              <a:rPr lang="en-US" sz="1000" baseline="30000" dirty="0" smtClean="0">
                <a:solidFill>
                  <a:prstClr val="black"/>
                </a:solidFill>
                <a:latin typeface="Century Gothic" panose="020B0502020202020204" pitchFamily="34" charset="0"/>
              </a:rPr>
              <a:t>th</a:t>
            </a:r>
            <a:r>
              <a:rPr lang="en-US" sz="1000" dirty="0" smtClean="0">
                <a:solidFill>
                  <a:prstClr val="black"/>
                </a:solidFill>
                <a:latin typeface="Century Gothic" panose="020B0502020202020204" pitchFamily="34" charset="0"/>
              </a:rPr>
              <a:t> hour.</a:t>
            </a:r>
          </a:p>
          <a:p>
            <a:pPr marL="171450" indent="-171450">
              <a:buFont typeface="Arial" panose="020B0604020202020204" pitchFamily="34" charset="0"/>
              <a:buChar char="•"/>
            </a:pPr>
            <a:r>
              <a:rPr lang="en-US" sz="1000" dirty="0" smtClean="0">
                <a:solidFill>
                  <a:prstClr val="black"/>
                </a:solidFill>
                <a:latin typeface="Century Gothic" panose="020B0502020202020204" pitchFamily="34" charset="0"/>
              </a:rPr>
              <a:t>Arrive on time. If you are late, you will receive a verbal warning, After that, you face detentions and referrals.</a:t>
            </a:r>
          </a:p>
          <a:p>
            <a:pPr marL="171450" indent="-171450">
              <a:buFont typeface="Arial"/>
              <a:buChar char="•"/>
            </a:pPr>
            <a:r>
              <a:rPr lang="en-US" sz="1000" dirty="0" smtClean="0">
                <a:solidFill>
                  <a:prstClr val="black"/>
                </a:solidFill>
                <a:latin typeface="Century Gothic" panose="020B0502020202020204" pitchFamily="34" charset="0"/>
              </a:rPr>
              <a:t>We are family inside this classroom. Thank you for being respectful, patient, and kind to everyone. It is necessary in order to allow everyone the opportunity to be successful and grow. </a:t>
            </a:r>
            <a:endParaRPr lang="en-US" sz="1000" dirty="0">
              <a:solidFill>
                <a:prstClr val="black"/>
              </a:solidFill>
              <a:latin typeface="Century Gothic" panose="020B0502020202020204" pitchFamily="34" charset="0"/>
            </a:endParaRPr>
          </a:p>
          <a:p>
            <a:pPr marL="171450" indent="-171450">
              <a:buFont typeface="Arial"/>
              <a:buChar char="•"/>
            </a:pPr>
            <a:r>
              <a:rPr lang="en-ZW" sz="1000" dirty="0">
                <a:solidFill>
                  <a:prstClr val="black"/>
                </a:solidFill>
                <a:latin typeface="Century Gothic" panose="020B0502020202020204" pitchFamily="34" charset="0"/>
              </a:rPr>
              <a:t>You can expect me to treat you as a vital member of my class. I respect your opinion (within reason) and want to give you a proper opportunity to express it. I will always try to treat you as an adult as long as you act like one.</a:t>
            </a:r>
            <a:endParaRPr lang="en-US" sz="1200" dirty="0">
              <a:solidFill>
                <a:prstClr val="black"/>
              </a:solidFill>
              <a:latin typeface="Century Gothic" panose="020B0502020202020204" pitchFamily="34" charset="0"/>
            </a:endParaRPr>
          </a:p>
          <a:p>
            <a:pPr marL="171450" indent="-171450">
              <a:buFont typeface="Arial" panose="020B0604020202020204" pitchFamily="34" charset="0"/>
              <a:buChar char="•"/>
            </a:pPr>
            <a:endParaRPr lang="en-US" sz="1200" dirty="0" smtClean="0">
              <a:solidFill>
                <a:prstClr val="black"/>
              </a:solidFill>
              <a:latin typeface="Century Gothic" panose="020B0502020202020204" pitchFamily="34" charset="0"/>
            </a:endParaRPr>
          </a:p>
        </p:txBody>
      </p:sp>
      <p:pic>
        <p:nvPicPr>
          <p:cNvPr id="2" name="Picture 1" descr="16109156-Cartoon-blue-pen--Stock-Vector-writing.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6346" y="5178674"/>
            <a:ext cx="956560" cy="956560"/>
          </a:xfrm>
          <a:prstGeom prst="rect">
            <a:avLst/>
          </a:prstGeom>
        </p:spPr>
      </p:pic>
    </p:spTree>
    <p:extLst>
      <p:ext uri="{BB962C8B-B14F-4D97-AF65-F5344CB8AC3E}">
        <p14:creationId xmlns:p14="http://schemas.microsoft.com/office/powerpoint/2010/main" val="30790029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4497</TotalTime>
  <Words>868</Words>
  <Application>Microsoft Office PowerPoint</Application>
  <PresentationFormat>Custom</PresentationFormat>
  <Paragraphs>86</Paragraphs>
  <Slides>2</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vt:i4>
      </vt:variant>
    </vt:vector>
  </HeadingPairs>
  <TitlesOfParts>
    <vt:vector size="14" baseType="lpstr">
      <vt:lpstr>Arial</vt:lpstr>
      <vt:lpstr>Calibri</vt:lpstr>
      <vt:lpstr>Calibri Light</vt:lpstr>
      <vt:lpstr>Century Gothic</vt:lpstr>
      <vt:lpstr>Gadugi</vt:lpstr>
      <vt:lpstr>KG All of Me</vt:lpstr>
      <vt:lpstr>KG Skinny Latte</vt:lpstr>
      <vt:lpstr>PBCoffeeBeforeTalkie</vt:lpstr>
      <vt:lpstr>Segoe Script</vt:lpstr>
      <vt:lpstr>Sweet Pea</vt:lpstr>
      <vt:lpstr>Office Theme</vt:lpstr>
      <vt:lpstr>2_Office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 Lamb</dc:creator>
  <cp:lastModifiedBy>Austin, Rebecca</cp:lastModifiedBy>
  <cp:revision>34</cp:revision>
  <cp:lastPrinted>2018-08-15T21:32:29Z</cp:lastPrinted>
  <dcterms:created xsi:type="dcterms:W3CDTF">2016-06-23T01:55:28Z</dcterms:created>
  <dcterms:modified xsi:type="dcterms:W3CDTF">2018-08-17T17:51:11Z</dcterms:modified>
</cp:coreProperties>
</file>